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308" r:id="rId2"/>
    <p:sldId id="292" r:id="rId3"/>
    <p:sldId id="303" r:id="rId4"/>
    <p:sldId id="293" r:id="rId5"/>
    <p:sldId id="294" r:id="rId6"/>
    <p:sldId id="295" r:id="rId7"/>
    <p:sldId id="306" r:id="rId8"/>
    <p:sldId id="307" r:id="rId9"/>
    <p:sldId id="296" r:id="rId10"/>
    <p:sldId id="309" r:id="rId11"/>
    <p:sldId id="310" r:id="rId12"/>
    <p:sldId id="311" r:id="rId13"/>
    <p:sldId id="299" r:id="rId14"/>
    <p:sldId id="300" r:id="rId15"/>
    <p:sldId id="301" r:id="rId16"/>
    <p:sldId id="304" r:id="rId17"/>
    <p:sldId id="305" r:id="rId18"/>
    <p:sldId id="302" r:id="rId19"/>
    <p:sldId id="268" r:id="rId20"/>
    <p:sldId id="274" r:id="rId21"/>
    <p:sldId id="269" r:id="rId22"/>
    <p:sldId id="270" r:id="rId23"/>
    <p:sldId id="271" r:id="rId24"/>
    <p:sldId id="272" r:id="rId25"/>
    <p:sldId id="256" r:id="rId26"/>
    <p:sldId id="257" r:id="rId27"/>
    <p:sldId id="258" r:id="rId28"/>
    <p:sldId id="277" r:id="rId29"/>
    <p:sldId id="259" r:id="rId30"/>
    <p:sldId id="260" r:id="rId31"/>
    <p:sldId id="280" r:id="rId32"/>
    <p:sldId id="261" r:id="rId33"/>
    <p:sldId id="262" r:id="rId34"/>
    <p:sldId id="263" r:id="rId35"/>
    <p:sldId id="264" r:id="rId36"/>
    <p:sldId id="281" r:id="rId37"/>
    <p:sldId id="282" r:id="rId38"/>
    <p:sldId id="265" r:id="rId39"/>
    <p:sldId id="266" r:id="rId40"/>
    <p:sldId id="26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-1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0C24D-5094-48E0-BD0E-FB3844485D27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386FB-F6C8-45EE-950F-D917E306BD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7F58AD46-EA9B-4A0A-9648-9ADB64E8CF3E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3368EC2F-1584-473C-8EB3-451092340C17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8C9B2C4F-F10F-402C-8DB5-B19E1DA46F4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D287A1C1-7F46-402F-A709-607D0735010D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45CFF9A1-2682-4FFD-B32A-5F6EBF410E6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CC16F5FC-11A9-4E95-AF11-EF1CD88DE4F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DC8C7CE3-F7D8-45F8-9D85-228F13B83DB0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12700">
            <a:miter lim="800000"/>
            <a:headEnd type="none" w="sm" len="sm"/>
            <a:tailEnd type="none" w="sm" len="sm"/>
          </a:ln>
        </p:spPr>
        <p:txBody>
          <a:bodyPr/>
          <a:lstStyle/>
          <a:p>
            <a:fld id="{755B4BD9-C6F0-4E78-9C88-63253E891AB7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6B720-93A3-4362-8A3A-0066C0EAA50E}" type="datetimeFigureOut">
              <a:rPr lang="en-US" smtClean="0"/>
              <a:pPr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8C2AC-9E8B-4D8F-A0E5-EEAF05BACF8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power of algorithms is not unlimited</a:t>
            </a:r>
          </a:p>
          <a:p>
            <a:r>
              <a:rPr lang="en-US" dirty="0" smtClean="0"/>
              <a:t>Some problems can not be solved by any algorithms</a:t>
            </a:r>
          </a:p>
          <a:p>
            <a:r>
              <a:rPr lang="en-US" dirty="0" smtClean="0"/>
              <a:t>Some can be solved algorithmically but not in polynomial time</a:t>
            </a:r>
          </a:p>
          <a:p>
            <a:r>
              <a:rPr lang="en-US" dirty="0" smtClean="0"/>
              <a:t>Even when problems can be solved in polynomial time by algorithms, there are usually lower bounds on the efficiency of algorithms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rial Black" pitchFamily="34" charset="0"/>
              </a:rPr>
              <a:t>Limitations of algorithmic power</a:t>
            </a:r>
            <a:endParaRPr lang="en-US" sz="3200" u="sng" dirty="0">
              <a:solidFill>
                <a:srgbClr val="C0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Decision </a:t>
            </a:r>
            <a:r>
              <a:rPr lang="en-US" altLang="en-US" dirty="0" smtClean="0">
                <a:solidFill>
                  <a:srgbClr val="C00000"/>
                </a:solidFill>
              </a:rPr>
              <a:t>Trees ( Example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5769" t="31250" r="27379" b="28125"/>
          <a:stretch>
            <a:fillRect/>
          </a:stretch>
        </p:blipFill>
        <p:spPr bwMode="auto">
          <a:xfrm>
            <a:off x="457199" y="1600200"/>
            <a:ext cx="844061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Decision Trees ( Example </a:t>
            </a:r>
            <a:r>
              <a:rPr lang="en-US" altLang="en-US" dirty="0" smtClean="0">
                <a:solidFill>
                  <a:srgbClr val="C00000"/>
                </a:solidFill>
              </a:rPr>
              <a:t>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5769" t="18750" r="24451" b="37500"/>
          <a:stretch>
            <a:fillRect/>
          </a:stretch>
        </p:blipFill>
        <p:spPr bwMode="auto">
          <a:xfrm>
            <a:off x="228600" y="1447800"/>
            <a:ext cx="868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Decision Trees ( Example </a:t>
            </a:r>
            <a:r>
              <a:rPr lang="en-US" altLang="en-US" dirty="0" smtClean="0">
                <a:solidFill>
                  <a:srgbClr val="C00000"/>
                </a:solidFill>
              </a:rPr>
              <a:t>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6354" t="25000" r="23280" b="23958"/>
          <a:stretch>
            <a:fillRect/>
          </a:stretch>
        </p:blipFill>
        <p:spPr bwMode="auto">
          <a:xfrm>
            <a:off x="152401" y="1219199"/>
            <a:ext cx="8730342" cy="497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Decision Trees and Sorting Algorithms</a:t>
            </a:r>
          </a:p>
        </p:txBody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686800" cy="5334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Any comparison-based sorting algorithm can be represented by a decision tree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Number of leaves (outcomes) </a:t>
            </a:r>
            <a:r>
              <a:rPr lang="en-US" altLang="en-US" dirty="0" smtClean="0">
                <a:sym typeface="Symbol" panose="05050102010706020507" pitchFamily="18" charset="2"/>
              </a:rPr>
              <a:t> 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!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Height of binary tree with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! leaves  </a:t>
            </a:r>
            <a:r>
              <a:rPr lang="en-US" altLang="en-US" dirty="0" smtClean="0">
                <a:sym typeface="Symbol" panose="05050102010706020507" pitchFamily="18" charset="2"/>
              </a:rPr>
              <a:t>  </a:t>
            </a:r>
            <a:r>
              <a:rPr lang="en-US" altLang="en-US" dirty="0" smtClean="0"/>
              <a:t>log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!</a:t>
            </a:r>
            <a:r>
              <a:rPr lang="en-US" altLang="en-US" dirty="0" smtClean="0">
                <a:sym typeface="Symbol" panose="05050102010706020507" pitchFamily="18" charset="2"/>
              </a:rPr>
              <a:t></a:t>
            </a:r>
            <a:br>
              <a:rPr lang="en-US" altLang="en-US" dirty="0" smtClean="0">
                <a:sym typeface="Symbol" panose="05050102010706020507" pitchFamily="18" charset="2"/>
              </a:rPr>
            </a:br>
            <a:endParaRPr lang="en-US" altLang="en-US" dirty="0" smtClean="0"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Minimum number of comparisons in the worst case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n-US" altLang="en-US" dirty="0" smtClean="0"/>
              <a:t>     </a:t>
            </a:r>
            <a:r>
              <a:rPr lang="en-US" altLang="en-US" dirty="0" smtClean="0">
                <a:sym typeface="Symbol" panose="05050102010706020507" pitchFamily="18" charset="2"/>
              </a:rPr>
              <a:t>  </a:t>
            </a:r>
            <a:r>
              <a:rPr lang="en-US" altLang="en-US" dirty="0" smtClean="0"/>
              <a:t>log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!</a:t>
            </a:r>
            <a:r>
              <a:rPr lang="en-US" altLang="en-US" dirty="0" smtClean="0">
                <a:sym typeface="Symbol" panose="05050102010706020507" pitchFamily="18" charset="2"/>
              </a:rPr>
              <a:t> </a:t>
            </a:r>
            <a:r>
              <a:rPr lang="en-US" altLang="en-US" dirty="0" smtClean="0"/>
              <a:t>for any comparison-based sorting algorithm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>
                <a:sym typeface="Symbol" panose="05050102010706020507" pitchFamily="18" charset="2"/>
              </a:rPr>
              <a:t></a:t>
            </a:r>
            <a:r>
              <a:rPr lang="en-US" altLang="en-US" dirty="0" smtClean="0"/>
              <a:t>log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!</a:t>
            </a:r>
            <a:r>
              <a:rPr lang="en-US" altLang="en-US" dirty="0" smtClean="0">
                <a:sym typeface="Symbol" panose="05050102010706020507" pitchFamily="18" charset="2"/>
              </a:rPr>
              <a:t>  </a:t>
            </a:r>
            <a:r>
              <a:rPr lang="en-US" altLang="en-US" i="1" dirty="0" smtClean="0">
                <a:sym typeface="Symbol" panose="05050102010706020507" pitchFamily="18" charset="2"/>
              </a:rPr>
              <a:t>n </a:t>
            </a:r>
            <a:r>
              <a:rPr lang="en-US" altLang="en-US" dirty="0" smtClean="0"/>
              <a:t>log</a:t>
            </a:r>
            <a:r>
              <a:rPr lang="en-US" altLang="en-US" baseline="-25000" dirty="0" smtClean="0"/>
              <a:t>2</a:t>
            </a:r>
            <a:r>
              <a:rPr lang="en-US" altLang="en-US" i="1" dirty="0" smtClean="0"/>
              <a:t>n</a:t>
            </a:r>
            <a:br>
              <a:rPr lang="en-US" altLang="en-US" i="1" dirty="0" smtClean="0"/>
            </a:br>
            <a:endParaRPr lang="en-US" altLang="en-US" i="1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This lower bound is tight (merge sort)</a:t>
            </a:r>
            <a:endParaRPr lang="en-US" alt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Adversary Arguments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5029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i="1" u="sng" dirty="0" smtClean="0"/>
              <a:t>Adversary argument</a:t>
            </a:r>
            <a:r>
              <a:rPr lang="en-US" altLang="en-US" sz="2400" dirty="0" smtClean="0"/>
              <a:t>: a method of proving a lower bound by  playing role of adversary that makes algorithm work the hardest by adjusting input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400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Example 1: “Guessing” a number between 1 and </a:t>
            </a:r>
            <a:r>
              <a:rPr lang="en-US" altLang="en-US" sz="2400" i="1" dirty="0" smtClean="0"/>
              <a:t>n </a:t>
            </a:r>
            <a:r>
              <a:rPr lang="en-US" altLang="en-US" sz="2400" dirty="0" smtClean="0"/>
              <a:t>with yes/no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                     questions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Adversary:  Puts the number in a larger of the two subsets</a:t>
            </a:r>
            <a:br>
              <a:rPr lang="en-US" altLang="en-US" sz="2400" dirty="0" smtClean="0"/>
            </a:br>
            <a:r>
              <a:rPr lang="en-US" altLang="en-US" sz="2400" dirty="0" smtClean="0"/>
              <a:t>                 generated by last question</a:t>
            </a:r>
            <a:br>
              <a:rPr lang="en-US" altLang="en-US" sz="2400" dirty="0" smtClean="0"/>
            </a:br>
            <a:endParaRPr lang="en-US" altLang="en-US" sz="2400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Example 2:  Merging two sorted lists of size </a:t>
            </a:r>
            <a:r>
              <a:rPr lang="en-US" altLang="en-US" sz="2400" i="1" dirty="0" smtClean="0"/>
              <a:t>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i="1" dirty="0" smtClean="0"/>
              <a:t>                      a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&lt; </a:t>
            </a:r>
            <a:r>
              <a:rPr lang="en-US" altLang="en-US" sz="2400" i="1" dirty="0" smtClean="0"/>
              <a:t>a</a:t>
            </a:r>
            <a:r>
              <a:rPr lang="en-US" altLang="en-US" sz="2400" baseline="-25000" dirty="0" smtClean="0"/>
              <a:t>2</a:t>
            </a:r>
            <a:r>
              <a:rPr kumimoji="0" lang="en-US" altLang="en-US" sz="2400" dirty="0" smtClean="0"/>
              <a:t> &lt; … &lt; </a:t>
            </a:r>
            <a:r>
              <a:rPr lang="en-US" altLang="en-US" sz="2400" i="1" dirty="0" smtClean="0"/>
              <a:t>a</a:t>
            </a:r>
            <a:r>
              <a:rPr lang="en-US" altLang="en-US" sz="2400" i="1" baseline="-25000" dirty="0" smtClean="0"/>
              <a:t>n</a:t>
            </a:r>
            <a:r>
              <a:rPr kumimoji="0" lang="en-US" altLang="en-US" sz="2400" dirty="0" smtClean="0"/>
              <a:t>  and  </a:t>
            </a:r>
            <a:r>
              <a:rPr lang="en-US" altLang="en-US" sz="2400" i="1" dirty="0" smtClean="0"/>
              <a:t>b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&lt; </a:t>
            </a:r>
            <a:r>
              <a:rPr lang="en-US" altLang="en-US" sz="2400" i="1" dirty="0" smtClean="0"/>
              <a:t>b</a:t>
            </a:r>
            <a:r>
              <a:rPr lang="en-US" altLang="en-US" sz="2400" baseline="-25000" dirty="0" smtClean="0"/>
              <a:t>2</a:t>
            </a:r>
            <a:r>
              <a:rPr kumimoji="0" lang="en-US" altLang="en-US" sz="2400" dirty="0" smtClean="0"/>
              <a:t> &lt; … &lt; </a:t>
            </a:r>
            <a:r>
              <a:rPr lang="en-US" altLang="en-US" sz="2400" i="1" dirty="0" err="1" smtClean="0"/>
              <a:t>b</a:t>
            </a:r>
            <a:r>
              <a:rPr lang="en-US" altLang="en-US" sz="2400" i="1" baseline="-25000" dirty="0" err="1" smtClean="0"/>
              <a:t>n</a:t>
            </a:r>
            <a:r>
              <a:rPr kumimoji="0" lang="en-US" altLang="en-US" sz="2400" dirty="0" smtClean="0"/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0" lang="en-US" altLang="en-US" sz="2400" dirty="0" smtClean="0"/>
              <a:t>Adversary: </a:t>
            </a:r>
            <a:r>
              <a:rPr lang="en-US" altLang="en-US" sz="2400" i="1" dirty="0" err="1" smtClean="0"/>
              <a:t>a</a:t>
            </a:r>
            <a:r>
              <a:rPr lang="en-US" altLang="en-US" sz="2400" i="1" baseline="-25000" dirty="0" err="1" smtClean="0"/>
              <a:t>i</a:t>
            </a:r>
            <a:r>
              <a:rPr lang="en-US" altLang="en-US" sz="2400" i="1" baseline="-25000" dirty="0" smtClean="0"/>
              <a:t> </a:t>
            </a:r>
            <a:r>
              <a:rPr lang="en-US" altLang="en-US" sz="2400" i="1" dirty="0" smtClean="0"/>
              <a:t>&lt; </a:t>
            </a:r>
            <a:r>
              <a:rPr lang="en-US" altLang="en-US" sz="2400" i="1" dirty="0" err="1" smtClean="0"/>
              <a:t>b</a:t>
            </a:r>
            <a:r>
              <a:rPr lang="en-US" altLang="en-US" sz="2400" i="1" baseline="-25000" dirty="0" err="1" smtClean="0"/>
              <a:t>j</a:t>
            </a:r>
            <a:r>
              <a:rPr lang="en-US" altLang="en-US" sz="2400" i="1" dirty="0" smtClean="0"/>
              <a:t>  </a:t>
            </a:r>
            <a:r>
              <a:rPr lang="en-US" altLang="en-US" sz="2400" dirty="0" err="1" smtClean="0"/>
              <a:t>iff</a:t>
            </a:r>
            <a:r>
              <a:rPr lang="en-US" altLang="en-US" sz="2400" dirty="0" smtClean="0"/>
              <a:t>  </a:t>
            </a:r>
            <a:r>
              <a:rPr lang="en-US" altLang="en-US" sz="2400" i="1" dirty="0" err="1" smtClean="0"/>
              <a:t>i</a:t>
            </a:r>
            <a:r>
              <a:rPr lang="en-US" altLang="en-US" sz="2400" dirty="0" smtClean="0"/>
              <a:t> &lt; </a:t>
            </a:r>
            <a:r>
              <a:rPr lang="en-US" altLang="en-US" sz="2400" i="1" dirty="0" smtClean="0"/>
              <a:t>j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Output </a:t>
            </a:r>
            <a:r>
              <a:rPr lang="en-US" altLang="en-US" sz="2400" i="1" dirty="0" smtClean="0"/>
              <a:t>b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&lt; </a:t>
            </a:r>
            <a:r>
              <a:rPr lang="en-US" altLang="en-US" sz="2400" i="1" dirty="0" smtClean="0"/>
              <a:t>a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&lt; </a:t>
            </a:r>
            <a:r>
              <a:rPr lang="en-US" altLang="en-US" sz="2400" i="1" dirty="0" smtClean="0"/>
              <a:t>b</a:t>
            </a:r>
            <a:r>
              <a:rPr lang="en-US" altLang="en-US" sz="2400" baseline="-25000" dirty="0" smtClean="0"/>
              <a:t>2</a:t>
            </a:r>
            <a:r>
              <a:rPr kumimoji="0" lang="en-US" altLang="en-US" sz="2400" dirty="0" smtClean="0"/>
              <a:t> &lt; </a:t>
            </a:r>
            <a:r>
              <a:rPr lang="en-US" altLang="en-US" sz="2400" i="1" dirty="0" smtClean="0"/>
              <a:t>a</a:t>
            </a:r>
            <a:r>
              <a:rPr lang="en-US" altLang="en-US" sz="2400" baseline="-25000" dirty="0" smtClean="0"/>
              <a:t>2</a:t>
            </a:r>
            <a:r>
              <a:rPr kumimoji="0" lang="en-US" altLang="en-US" sz="2400" dirty="0" smtClean="0"/>
              <a:t> &lt; … &lt; </a:t>
            </a:r>
            <a:r>
              <a:rPr lang="en-US" altLang="en-US" sz="2400" i="1" dirty="0" err="1" smtClean="0"/>
              <a:t>b</a:t>
            </a:r>
            <a:r>
              <a:rPr lang="en-US" altLang="en-US" sz="2400" i="1" baseline="-25000" dirty="0" err="1" smtClean="0"/>
              <a:t>n</a:t>
            </a:r>
            <a:r>
              <a:rPr kumimoji="0" lang="en-US" altLang="en-US" sz="2400" dirty="0" smtClean="0"/>
              <a:t> &lt; </a:t>
            </a:r>
            <a:r>
              <a:rPr lang="en-US" altLang="en-US" sz="2400" i="1" dirty="0" smtClean="0"/>
              <a:t>a</a:t>
            </a:r>
            <a:r>
              <a:rPr lang="en-US" altLang="en-US" sz="2400" i="1" baseline="-25000" dirty="0" smtClean="0"/>
              <a:t>n</a:t>
            </a:r>
            <a:r>
              <a:rPr kumimoji="0" lang="en-US" altLang="en-US" sz="2400" dirty="0" smtClean="0"/>
              <a:t> requires 2</a:t>
            </a:r>
            <a:r>
              <a:rPr kumimoji="0" lang="en-US" altLang="en-US" sz="2400" i="1" dirty="0" smtClean="0"/>
              <a:t>n</a:t>
            </a:r>
            <a:r>
              <a:rPr kumimoji="0" lang="en-US" altLang="en-US" sz="2400" dirty="0" smtClean="0"/>
              <a:t>-1 comparisons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kumimoji="0" lang="en-US" altLang="en-US" sz="2400" dirty="0" smtClean="0"/>
              <a:t>of adjacent  elements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Lower Bounds by Problem Reduction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5181600"/>
          </a:xfrm>
        </p:spPr>
        <p:txBody>
          <a:bodyPr>
            <a:normAutofit fontScale="92500"/>
          </a:bodyPr>
          <a:lstStyle/>
          <a:p>
            <a:pPr>
              <a:buFont typeface="Monotype Sorts" pitchFamily="2" charset="2"/>
              <a:buNone/>
              <a:defRPr/>
            </a:pPr>
            <a:r>
              <a:rPr kumimoji="0" lang="en-US" altLang="en-US" dirty="0" smtClean="0"/>
              <a:t>Idea: </a:t>
            </a:r>
            <a:endParaRPr kumimoji="0" lang="en-US" altLang="en-US" dirty="0" smtClean="0"/>
          </a:p>
          <a:p>
            <a:pPr marL="225425" indent="-225425">
              <a:defRPr/>
            </a:pPr>
            <a:r>
              <a:rPr kumimoji="0" lang="en-US" altLang="en-US" dirty="0" smtClean="0"/>
              <a:t> If </a:t>
            </a:r>
            <a:r>
              <a:rPr kumimoji="0" lang="en-US" altLang="en-US" dirty="0" smtClean="0"/>
              <a:t>problem </a:t>
            </a:r>
            <a:r>
              <a:rPr kumimoji="0" lang="en-US" altLang="en-US" i="1" dirty="0" smtClean="0"/>
              <a:t>P </a:t>
            </a:r>
            <a:r>
              <a:rPr kumimoji="0" lang="en-US" altLang="en-US" dirty="0" smtClean="0"/>
              <a:t>is at least as hard as problem </a:t>
            </a:r>
            <a:r>
              <a:rPr kumimoji="0" lang="en-US" altLang="en-US" i="1" dirty="0" smtClean="0"/>
              <a:t>Q</a:t>
            </a:r>
            <a:r>
              <a:rPr kumimoji="0" lang="en-US" altLang="en-US" dirty="0" smtClean="0"/>
              <a:t>, then a </a:t>
            </a:r>
            <a:r>
              <a:rPr kumimoji="0" lang="en-US" altLang="en-US" dirty="0" smtClean="0"/>
              <a:t> lower </a:t>
            </a:r>
            <a:r>
              <a:rPr kumimoji="0" lang="en-US" altLang="en-US" dirty="0" smtClean="0"/>
              <a:t>bound for </a:t>
            </a:r>
            <a:r>
              <a:rPr kumimoji="0" lang="en-US" altLang="en-US" i="1" dirty="0" smtClean="0"/>
              <a:t>Q </a:t>
            </a:r>
            <a:r>
              <a:rPr kumimoji="0" lang="en-US" altLang="en-US" dirty="0" smtClean="0"/>
              <a:t>is also a lower bound for </a:t>
            </a:r>
            <a:r>
              <a:rPr kumimoji="0" lang="en-US" altLang="en-US" i="1" dirty="0" smtClean="0"/>
              <a:t>P.           </a:t>
            </a:r>
          </a:p>
          <a:p>
            <a:pPr marL="344488" indent="-344488">
              <a:defRPr/>
            </a:pPr>
            <a:r>
              <a:rPr kumimoji="0" lang="en-US" altLang="en-US" dirty="0" smtClean="0"/>
              <a:t>Hence</a:t>
            </a:r>
            <a:r>
              <a:rPr kumimoji="0" lang="en-US" altLang="en-US" dirty="0" smtClean="0"/>
              <a:t>, find problem </a:t>
            </a:r>
            <a:r>
              <a:rPr kumimoji="0" lang="en-US" altLang="en-US" i="1" dirty="0" smtClean="0"/>
              <a:t>Q </a:t>
            </a:r>
            <a:r>
              <a:rPr kumimoji="0" lang="en-US" altLang="en-US" dirty="0" smtClean="0"/>
              <a:t>with a known lower bound</a:t>
            </a:r>
            <a:r>
              <a:rPr kumimoji="0" lang="en-US" altLang="en-US" i="1" dirty="0" smtClean="0"/>
              <a:t> </a:t>
            </a:r>
            <a:r>
              <a:rPr kumimoji="0" lang="en-US" altLang="en-US" dirty="0" smtClean="0"/>
              <a:t>that can be reduced to problem </a:t>
            </a:r>
            <a:r>
              <a:rPr kumimoji="0" lang="en-US" altLang="en-US" i="1" dirty="0" smtClean="0"/>
              <a:t>P</a:t>
            </a:r>
            <a:r>
              <a:rPr kumimoji="0" lang="en-US" altLang="en-US" dirty="0" smtClean="0"/>
              <a:t> in question.</a:t>
            </a:r>
          </a:p>
          <a:p>
            <a:pPr>
              <a:buFont typeface="Monotype Sorts" pitchFamily="2" charset="2"/>
              <a:buNone/>
              <a:defRPr/>
            </a:pPr>
            <a:endParaRPr kumimoji="0" lang="en-US" altLang="en-US" dirty="0" smtClean="0"/>
          </a:p>
          <a:p>
            <a:pPr>
              <a:buFont typeface="Monotype Sorts" pitchFamily="2" charset="2"/>
              <a:buNone/>
              <a:defRPr/>
            </a:pPr>
            <a:r>
              <a:rPr kumimoji="0" lang="en-US" altLang="en-US" dirty="0" smtClean="0"/>
              <a:t>Example: </a:t>
            </a:r>
            <a:r>
              <a:rPr kumimoji="0" lang="en-US" altLang="en-US" i="1" dirty="0" smtClean="0"/>
              <a:t>P</a:t>
            </a:r>
            <a:r>
              <a:rPr kumimoji="0" lang="en-US" altLang="en-US" dirty="0" smtClean="0"/>
              <a:t> is finding MST for </a:t>
            </a:r>
            <a:r>
              <a:rPr kumimoji="0" lang="en-US" altLang="en-US" i="1" dirty="0" smtClean="0"/>
              <a:t>n</a:t>
            </a:r>
            <a:r>
              <a:rPr kumimoji="0" lang="en-US" altLang="en-US" dirty="0" smtClean="0"/>
              <a:t> points in Cartesian plane </a:t>
            </a:r>
            <a:br>
              <a:rPr kumimoji="0" lang="en-US" altLang="en-US" dirty="0" smtClean="0"/>
            </a:br>
            <a:r>
              <a:rPr kumimoji="0" lang="en-US" altLang="en-US" dirty="0" smtClean="0"/>
              <a:t>     </a:t>
            </a:r>
            <a:r>
              <a:rPr kumimoji="0" lang="en-US" altLang="en-US" i="1" dirty="0" smtClean="0"/>
              <a:t>Q </a:t>
            </a:r>
            <a:r>
              <a:rPr kumimoji="0" lang="en-US" altLang="en-US" dirty="0" smtClean="0"/>
              <a:t>is element uniqueness problem (known to be in </a:t>
            </a:r>
            <a:r>
              <a:rPr kumimoji="0" lang="en-US" altLang="en-US" dirty="0" smtClean="0">
                <a:sym typeface="Symbol" panose="05050102010706020507" pitchFamily="18" charset="2"/>
              </a:rPr>
              <a:t>(</a:t>
            </a:r>
            <a:r>
              <a:rPr kumimoji="0" lang="en-US" altLang="en-US" i="1" dirty="0" err="1" smtClean="0">
                <a:sym typeface="Symbol" panose="05050102010706020507" pitchFamily="18" charset="2"/>
              </a:rPr>
              <a:t>n</a:t>
            </a:r>
            <a:r>
              <a:rPr kumimoji="0" lang="en-US" altLang="en-US" dirty="0" err="1" smtClean="0">
                <a:sym typeface="Symbol" panose="05050102010706020507" pitchFamily="18" charset="2"/>
              </a:rPr>
              <a:t>log</a:t>
            </a:r>
            <a:r>
              <a:rPr kumimoji="0" lang="en-US" altLang="en-US" i="1" dirty="0" err="1" smtClean="0">
                <a:sym typeface="Symbol" panose="05050102010706020507" pitchFamily="18" charset="2"/>
              </a:rPr>
              <a:t>n</a:t>
            </a:r>
            <a:r>
              <a:rPr kumimoji="0" lang="en-US" altLang="en-US" dirty="0" smtClean="0">
                <a:sym typeface="Symbol" panose="05050102010706020507" pitchFamily="18" charset="2"/>
              </a:rPr>
              <a:t>))</a:t>
            </a:r>
            <a:endParaRPr kumimoji="0" lang="en-US" altLang="en-US" i="1" dirty="0" smtClean="0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  <a:defRPr/>
            </a:pPr>
            <a:endParaRPr kumimoji="0" lang="en-US" altLang="en-US" i="1" dirty="0" smtClean="0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  <a:defRPr/>
            </a:pPr>
            <a:endParaRPr kumimoji="0" lang="en-US" altLang="en-US" i="1" dirty="0" smtClean="0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  <a:defRPr/>
            </a:pPr>
            <a:endParaRPr kumimoji="0" lang="en-US" altLang="en-US" i="1" dirty="0" smtClean="0">
              <a:sym typeface="Symbol" panose="05050102010706020507" pitchFamily="18" charset="2"/>
            </a:endParaRPr>
          </a:p>
          <a:p>
            <a:pPr>
              <a:buFont typeface="Monotype Sorts" pitchFamily="2" charset="2"/>
              <a:buNone/>
              <a:defRPr/>
            </a:pPr>
            <a:endParaRPr kumimoji="0"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5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5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 Problem Reduction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870" t="42091" r="40534" b="19186"/>
          <a:stretch>
            <a:fillRect/>
          </a:stretch>
        </p:blipFill>
        <p:spPr bwMode="auto">
          <a:xfrm>
            <a:off x="381000" y="1752599"/>
            <a:ext cx="8610600" cy="4400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 Problem Reduction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710" t="18520" r="20656" b="25921"/>
          <a:stretch>
            <a:fillRect/>
          </a:stretch>
        </p:blipFill>
        <p:spPr bwMode="auto">
          <a:xfrm>
            <a:off x="225088" y="1600200"/>
            <a:ext cx="8659091" cy="453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98438"/>
            <a:ext cx="8228012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mtClean="0"/>
              <a:t>Classifying Problem Complexity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86800" cy="5638800"/>
          </a:xfrm>
        </p:spPr>
        <p:txBody>
          <a:bodyPr>
            <a:normAutofit lnSpcReduction="10000"/>
          </a:bodyPr>
          <a:lstStyle/>
          <a:p>
            <a:pPr>
              <a:buFont typeface="Monotype Sorts" pitchFamily="2" charset="2"/>
              <a:buNone/>
              <a:defRPr/>
            </a:pPr>
            <a:endParaRPr lang="en-US" altLang="en-US" sz="2400" dirty="0" smtClean="0"/>
          </a:p>
          <a:p>
            <a:pPr>
              <a:buFont typeface="Monotype Sorts" pitchFamily="2" charset="2"/>
              <a:buNone/>
              <a:defRPr/>
            </a:pPr>
            <a:r>
              <a:rPr lang="en-US" altLang="en-US" sz="2400" dirty="0" smtClean="0"/>
              <a:t>Is the problem</a:t>
            </a:r>
            <a:r>
              <a:rPr lang="en-US" altLang="en-US" sz="2400" i="1" dirty="0" smtClean="0"/>
              <a:t> </a:t>
            </a:r>
            <a:r>
              <a:rPr lang="en-US" altLang="en-US" sz="2400" i="1" u="sng" dirty="0" smtClean="0"/>
              <a:t>tractable</a:t>
            </a:r>
            <a:r>
              <a:rPr lang="en-US" altLang="en-US" sz="2400" b="0" dirty="0" smtClean="0"/>
              <a:t>,</a:t>
            </a:r>
            <a:r>
              <a:rPr lang="en-US" altLang="en-US" sz="2400" i="1" dirty="0" smtClean="0"/>
              <a:t> </a:t>
            </a:r>
            <a:r>
              <a:rPr lang="en-US" altLang="en-US" sz="2400" dirty="0" smtClean="0"/>
              <a:t>i.e., is there  a polynomial-time (O(</a:t>
            </a:r>
            <a:r>
              <a:rPr lang="en-US" altLang="en-US" sz="2400" i="1" dirty="0" smtClean="0"/>
              <a:t>p</a:t>
            </a:r>
            <a:r>
              <a:rPr lang="en-US" altLang="en-US" sz="2400" dirty="0" smtClean="0"/>
              <a:t>(</a:t>
            </a:r>
            <a:r>
              <a:rPr lang="en-US" altLang="en-US" sz="2400" i="1" dirty="0" smtClean="0"/>
              <a:t>n</a:t>
            </a:r>
            <a:r>
              <a:rPr lang="en-US" altLang="en-US" sz="2400" dirty="0" smtClean="0"/>
              <a:t>)) algorithm that solves it?</a:t>
            </a:r>
          </a:p>
          <a:p>
            <a:pPr>
              <a:buFont typeface="Monotype Sorts" pitchFamily="2" charset="2"/>
              <a:buNone/>
              <a:defRPr/>
            </a:pPr>
            <a:endParaRPr lang="en-US" altLang="en-US" sz="2400" i="1" dirty="0" smtClean="0"/>
          </a:p>
          <a:p>
            <a:pPr>
              <a:buFont typeface="Monotype Sorts" pitchFamily="2" charset="2"/>
              <a:buNone/>
              <a:defRPr/>
            </a:pPr>
            <a:r>
              <a:rPr lang="en-US" altLang="en-US" sz="2400" dirty="0" smtClean="0"/>
              <a:t>Possible answers:</a:t>
            </a:r>
          </a:p>
          <a:p>
            <a:pPr>
              <a:defRPr/>
            </a:pPr>
            <a:r>
              <a:rPr lang="en-US" altLang="en-US" sz="2400" dirty="0" smtClean="0"/>
              <a:t>yes (give examples)</a:t>
            </a:r>
            <a:br>
              <a:rPr lang="en-US" altLang="en-US" sz="2400" dirty="0" smtClean="0"/>
            </a:b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no</a:t>
            </a:r>
          </a:p>
          <a:p>
            <a:pPr lvl="1">
              <a:defRPr/>
            </a:pPr>
            <a:r>
              <a:rPr lang="en-US" altLang="en-US" sz="2400" dirty="0" smtClean="0"/>
              <a:t>because it’s been proved that no algorithm exists at all </a:t>
            </a:r>
            <a:br>
              <a:rPr lang="en-US" altLang="en-US" sz="2400" dirty="0" smtClean="0"/>
            </a:br>
            <a:r>
              <a:rPr lang="en-US" altLang="en-US" sz="2400" dirty="0" smtClean="0"/>
              <a:t>(e.g.,  Turing’s </a:t>
            </a:r>
            <a:r>
              <a:rPr lang="en-US" altLang="en-US" sz="2400" i="1" u="sng" dirty="0" smtClean="0"/>
              <a:t>halting problem</a:t>
            </a:r>
            <a:r>
              <a:rPr lang="en-US" altLang="en-US" sz="2400" dirty="0" smtClean="0"/>
              <a:t>)</a:t>
            </a:r>
          </a:p>
          <a:p>
            <a:pPr lvl="1">
              <a:defRPr/>
            </a:pPr>
            <a:r>
              <a:rPr lang="en-US" altLang="en-US" sz="2400" dirty="0" smtClean="0"/>
              <a:t>because it’s been be proved that any algorithm takes exponential time</a:t>
            </a:r>
            <a:br>
              <a:rPr lang="en-US" altLang="en-US" sz="2400" dirty="0" smtClean="0"/>
            </a:b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unknown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6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6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6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6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6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6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Polynomial Time</a:t>
            </a:r>
            <a:r>
              <a:rPr lang="en-US" b="1" dirty="0" smtClean="0"/>
              <a:t>		</a:t>
            </a:r>
            <a:r>
              <a:rPr lang="en-US" b="1" dirty="0" smtClean="0">
                <a:solidFill>
                  <a:schemeClr val="accent2"/>
                </a:solidFill>
              </a:rPr>
              <a:t>Exponential Time</a:t>
            </a:r>
          </a:p>
          <a:p>
            <a:pPr>
              <a:buNone/>
            </a:pPr>
            <a:r>
              <a:rPr lang="en-US" dirty="0" smtClean="0"/>
              <a:t>Linear search			0/1 Knapsack</a:t>
            </a:r>
          </a:p>
          <a:p>
            <a:pPr>
              <a:buNone/>
            </a:pPr>
            <a:r>
              <a:rPr lang="en-US" dirty="0" smtClean="0"/>
              <a:t>Binary Search			TSP</a:t>
            </a:r>
          </a:p>
          <a:p>
            <a:pPr>
              <a:buNone/>
            </a:pPr>
            <a:r>
              <a:rPr lang="en-US" dirty="0" smtClean="0"/>
              <a:t>Insertion sort			Sum of Subsets</a:t>
            </a:r>
          </a:p>
          <a:p>
            <a:pPr>
              <a:buNone/>
            </a:pPr>
            <a:r>
              <a:rPr lang="en-US" dirty="0" smtClean="0"/>
              <a:t>Merge sort				Graph coloring</a:t>
            </a:r>
          </a:p>
          <a:p>
            <a:pPr>
              <a:buNone/>
            </a:pPr>
            <a:r>
              <a:rPr lang="en-US" dirty="0" smtClean="0"/>
              <a:t>Matrix multiplication		Hamiltonian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Monotype Sorts" pitchFamily="2" charset="2"/>
              <a:buNone/>
              <a:defRPr/>
            </a:pPr>
            <a:r>
              <a:rPr lang="en-US" altLang="en-US" i="1" u="sng" dirty="0" smtClean="0"/>
              <a:t>Lower bound</a:t>
            </a:r>
            <a:r>
              <a:rPr lang="en-US" altLang="en-US" dirty="0" smtClean="0"/>
              <a:t>: </a:t>
            </a:r>
            <a:endParaRPr lang="en-US" altLang="en-US" dirty="0" smtClean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altLang="en-US" dirty="0" smtClean="0"/>
              <a:t>an </a:t>
            </a:r>
            <a:r>
              <a:rPr lang="en-US" altLang="en-US" dirty="0" smtClean="0"/>
              <a:t>estimate on a minimum amount of work needed to solve a given problem</a:t>
            </a:r>
          </a:p>
          <a:p>
            <a:pPr>
              <a:buFont typeface="Monotype Sorts" pitchFamily="2" charset="2"/>
              <a:buNone/>
              <a:defRPr/>
            </a:pPr>
            <a:endParaRPr lang="en-US" altLang="en-US" dirty="0" smtClean="0"/>
          </a:p>
          <a:p>
            <a:pPr>
              <a:buFont typeface="Monotype Sorts" pitchFamily="2" charset="2"/>
              <a:buNone/>
              <a:defRPr/>
            </a:pPr>
            <a:r>
              <a:rPr lang="en-US" altLang="en-US" dirty="0" smtClean="0"/>
              <a:t>Examples:</a:t>
            </a:r>
          </a:p>
          <a:p>
            <a:pPr>
              <a:defRPr/>
            </a:pPr>
            <a:r>
              <a:rPr lang="en-US" altLang="en-US" dirty="0" smtClean="0"/>
              <a:t>number of comparisons needed to find the largest element in a set of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numbers</a:t>
            </a:r>
          </a:p>
          <a:p>
            <a:pPr>
              <a:defRPr/>
            </a:pPr>
            <a:r>
              <a:rPr lang="en-US" altLang="en-US" dirty="0" smtClean="0"/>
              <a:t>number of comparisons needed to sort an array of size </a:t>
            </a:r>
            <a:r>
              <a:rPr lang="en-US" altLang="en-US" i="1" dirty="0" smtClean="0"/>
              <a:t>n</a:t>
            </a:r>
          </a:p>
          <a:p>
            <a:pPr>
              <a:defRPr/>
            </a:pPr>
            <a:r>
              <a:rPr lang="en-US" altLang="en-US" dirty="0" smtClean="0"/>
              <a:t>number of comparisons necessary  for searching in a sorted array</a:t>
            </a:r>
          </a:p>
          <a:p>
            <a:pPr>
              <a:defRPr/>
            </a:pPr>
            <a:r>
              <a:rPr lang="en-US" altLang="en-US" dirty="0" smtClean="0"/>
              <a:t>number of multiplications needed to multiply two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-by-</a:t>
            </a:r>
            <a:r>
              <a:rPr lang="en-US" altLang="en-US" i="1" dirty="0" smtClean="0"/>
              <a:t>n </a:t>
            </a:r>
            <a:r>
              <a:rPr lang="en-US" altLang="en-US" dirty="0" smtClean="0"/>
              <a:t>matrices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rial Black" pitchFamily="34" charset="0"/>
              </a:rPr>
              <a:t>Limitations of algorithmic power</a:t>
            </a:r>
            <a:endParaRPr lang="en-US" sz="3200" u="sng" dirty="0">
              <a:solidFill>
                <a:srgbClr val="C000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8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8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Polynomial and Exponential running time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Polynomial running time</a:t>
            </a:r>
          </a:p>
          <a:p>
            <a:pPr>
              <a:buNone/>
            </a:pPr>
            <a:r>
              <a:rPr lang="en-US" sz="2400" dirty="0"/>
              <a:t> </a:t>
            </a:r>
            <a:r>
              <a:rPr lang="en-US" sz="2400" dirty="0" smtClean="0"/>
              <a:t>	 An algorithm is said to be solvable in polynomial time if the number of steps required to complete the algorithm for a given input is </a:t>
            </a:r>
            <a:r>
              <a:rPr lang="en-US" sz="2400" b="1" dirty="0" err="1" smtClean="0"/>
              <a:t>n</a:t>
            </a:r>
            <a:r>
              <a:rPr lang="en-US" sz="2400" b="1" baseline="30000" dirty="0" err="1" smtClean="0"/>
              <a:t>k</a:t>
            </a:r>
            <a:r>
              <a:rPr lang="en-US" sz="2400" b="1" baseline="30000" dirty="0" smtClean="0"/>
              <a:t> </a:t>
            </a:r>
            <a:r>
              <a:rPr lang="en-US" sz="2400" b="1" dirty="0" smtClean="0"/>
              <a:t> for some non negative integer K</a:t>
            </a:r>
          </a:p>
          <a:p>
            <a:pPr>
              <a:buNone/>
            </a:pPr>
            <a:endParaRPr lang="en-US" sz="2400" b="1" dirty="0"/>
          </a:p>
          <a:p>
            <a:pPr>
              <a:buNone/>
            </a:pPr>
            <a:r>
              <a:rPr lang="en-US" dirty="0"/>
              <a:t>Exponential running time</a:t>
            </a:r>
          </a:p>
          <a:p>
            <a:pPr>
              <a:buNone/>
            </a:pPr>
            <a:r>
              <a:rPr lang="en-US" sz="2400" dirty="0" smtClean="0"/>
              <a:t> 	 An algorithm is said to be in exponential time if T(n) is upper bounded by </a:t>
            </a:r>
            <a:r>
              <a:rPr lang="en-US" sz="2400" b="1" dirty="0" smtClean="0"/>
              <a:t>2</a:t>
            </a:r>
            <a:r>
              <a:rPr lang="en-US" sz="2400" b="1" baseline="30000" dirty="0" smtClean="0"/>
              <a:t>poly(n)</a:t>
            </a:r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Non –Deterministic problems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en-US" dirty="0" smtClean="0"/>
              <a:t>Two important points:</a:t>
            </a:r>
          </a:p>
          <a:p>
            <a:pPr algn="just"/>
            <a:r>
              <a:rPr lang="en-US" dirty="0" smtClean="0"/>
              <a:t>When you are unable to solve the problem in polynomial time</a:t>
            </a:r>
          </a:p>
          <a:p>
            <a:pPr lvl="1" algn="just"/>
            <a:r>
              <a:rPr lang="en-US" dirty="0" smtClean="0"/>
              <a:t>Try to relate all the problems (Either solve it or relate it)</a:t>
            </a:r>
          </a:p>
          <a:p>
            <a:pPr lvl="1" algn="just"/>
            <a:r>
              <a:rPr lang="en-US" dirty="0" smtClean="0"/>
              <a:t>Show the similarities so that if one problem is solved all the </a:t>
            </a:r>
            <a:r>
              <a:rPr lang="en-US" dirty="0" smtClean="0"/>
              <a:t>problems can be solved</a:t>
            </a:r>
            <a:endParaRPr lang="en-US" dirty="0" smtClean="0"/>
          </a:p>
          <a:p>
            <a:pPr algn="just"/>
            <a:r>
              <a:rPr lang="en-US" dirty="0" smtClean="0"/>
              <a:t>Write polynomial time non deterministic algorithms if you are unable to write polynomial time deterministic algorithms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write non deterministic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Algorithm </a:t>
            </a:r>
            <a:r>
              <a:rPr lang="en-US" dirty="0" err="1" smtClean="0"/>
              <a:t>Nsearch</a:t>
            </a:r>
            <a:r>
              <a:rPr lang="en-US" dirty="0" smtClean="0"/>
              <a:t>(A, n, Key)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j= </a:t>
            </a:r>
            <a:r>
              <a:rPr lang="en-US" dirty="0" smtClean="0">
                <a:solidFill>
                  <a:srgbClr val="FF0000"/>
                </a:solidFill>
              </a:rPr>
              <a:t>Choice()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if (key = A[j])</a:t>
            </a:r>
          </a:p>
          <a:p>
            <a:pPr>
              <a:buNone/>
            </a:pPr>
            <a:r>
              <a:rPr lang="en-US" dirty="0" smtClean="0"/>
              <a:t>		{ 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	write(j);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>
                <a:solidFill>
                  <a:srgbClr val="FF0000"/>
                </a:solidFill>
              </a:rPr>
              <a:t>success()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}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write(0);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failure()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/>
              <a:t>}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14600" y="2514600"/>
            <a:ext cx="3276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657600" y="3200400"/>
            <a:ext cx="2133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590800" y="3200400"/>
            <a:ext cx="3124200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27432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Arial Black" pitchFamily="34" charset="0"/>
              </a:rPr>
              <a:t>Non deterministic</a:t>
            </a:r>
          </a:p>
          <a:p>
            <a:r>
              <a:rPr lang="en-US" sz="2000" b="1" dirty="0" smtClean="0">
                <a:solidFill>
                  <a:srgbClr val="00B0F0"/>
                </a:solidFill>
                <a:latin typeface="Arial Black" pitchFamily="34" charset="0"/>
              </a:rPr>
              <a:t>functions</a:t>
            </a:r>
          </a:p>
          <a:p>
            <a:endParaRPr lang="en-US" sz="2000" b="1" dirty="0">
              <a:solidFill>
                <a:srgbClr val="00B0F0"/>
              </a:solidFill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4038600"/>
            <a:ext cx="419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  <a:latin typeface="Arial Black" pitchFamily="34" charset="0"/>
              </a:rPr>
              <a:t>Today </a:t>
            </a:r>
            <a:r>
              <a:rPr lang="en-US" b="1" i="1" dirty="0" smtClean="0">
                <a:latin typeface="Arial Black" pitchFamily="34" charset="0"/>
              </a:rPr>
              <a:t>: Once we don’t know  how its working</a:t>
            </a:r>
            <a:r>
              <a:rPr lang="en-US" b="1" dirty="0" smtClean="0">
                <a:solidFill>
                  <a:srgbClr val="00B0F0"/>
                </a:solidFill>
                <a:latin typeface="Arial Black" pitchFamily="34" charset="0"/>
              </a:rPr>
              <a:t> – </a:t>
            </a:r>
            <a:r>
              <a:rPr lang="en-US" b="1" dirty="0" smtClean="0">
                <a:solidFill>
                  <a:srgbClr val="92D050"/>
                </a:solidFill>
                <a:latin typeface="Arial Black" pitchFamily="34" charset="0"/>
              </a:rPr>
              <a:t>Magic</a:t>
            </a:r>
          </a:p>
          <a:p>
            <a:r>
              <a:rPr lang="en-US" b="1" i="1" dirty="0" smtClean="0">
                <a:solidFill>
                  <a:schemeClr val="accent2"/>
                </a:solidFill>
                <a:latin typeface="Arial Black" pitchFamily="34" charset="0"/>
              </a:rPr>
              <a:t>Tomorrow</a:t>
            </a:r>
            <a:r>
              <a:rPr lang="en-US" b="1" i="1" dirty="0" smtClean="0">
                <a:latin typeface="Arial Black" pitchFamily="34" charset="0"/>
              </a:rPr>
              <a:t>: Once you know how its working </a:t>
            </a:r>
            <a:r>
              <a:rPr lang="en-US" b="1" dirty="0" smtClean="0">
                <a:solidFill>
                  <a:srgbClr val="00B0F0"/>
                </a:solidFill>
                <a:latin typeface="Arial Black" pitchFamily="34" charset="0"/>
              </a:rPr>
              <a:t>– </a:t>
            </a:r>
            <a:r>
              <a:rPr lang="en-US" b="1" dirty="0" smtClean="0">
                <a:solidFill>
                  <a:srgbClr val="92D050"/>
                </a:solidFill>
                <a:latin typeface="Arial Black" pitchFamily="34" charset="0"/>
              </a:rPr>
              <a:t>Technique (procedural or logic)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496" t="28622" r="35801" b="24237"/>
          <a:stretch>
            <a:fillRect/>
          </a:stretch>
        </p:blipFill>
        <p:spPr bwMode="auto">
          <a:xfrm>
            <a:off x="457199" y="381000"/>
            <a:ext cx="845820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3869" t="28622" r="35801" b="24237"/>
          <a:stretch>
            <a:fillRect/>
          </a:stretch>
        </p:blipFill>
        <p:spPr bwMode="auto">
          <a:xfrm>
            <a:off x="457200" y="304800"/>
            <a:ext cx="82296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0"/>
            <a:ext cx="7772400" cy="1470025"/>
          </a:xfrm>
        </p:spPr>
        <p:txBody>
          <a:bodyPr/>
          <a:lstStyle/>
          <a:p>
            <a:r>
              <a:rPr lang="en-US" dirty="0" smtClean="0"/>
              <a:t>Solutions to algorithms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928" t="29167" r="51977" b="33333"/>
          <a:stretch>
            <a:fillRect/>
          </a:stretch>
        </p:blipFill>
        <p:spPr bwMode="auto">
          <a:xfrm>
            <a:off x="914400" y="2057400"/>
            <a:ext cx="766021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0" y="55626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P-Class</a:t>
            </a:r>
            <a:r>
              <a:rPr lang="en-US" sz="2000" dirty="0" smtClean="0"/>
              <a:t>	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54864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NP-Class</a:t>
            </a:r>
            <a:r>
              <a:rPr lang="en-US" sz="2000" dirty="0" smtClean="0"/>
              <a:t>	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786" t="20203" r="51725" b="19186"/>
          <a:stretch>
            <a:fillRect/>
          </a:stretch>
        </p:blipFill>
        <p:spPr bwMode="auto">
          <a:xfrm>
            <a:off x="381000" y="152400"/>
            <a:ext cx="8382000" cy="642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 Problem: Su-Do-Ku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9297" t="20203" r="56626" b="19186"/>
          <a:stretch>
            <a:fillRect/>
          </a:stretch>
        </p:blipFill>
        <p:spPr bwMode="auto">
          <a:xfrm>
            <a:off x="1524000" y="1371600"/>
            <a:ext cx="5791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problems are in NP?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dirty="0"/>
              <a:t>Hamiltonian circuit existence 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Partition problem: Is it possible to partition a set of </a:t>
            </a:r>
            <a:r>
              <a:rPr lang="en-US" altLang="en-US" i="1" dirty="0"/>
              <a:t>n</a:t>
            </a:r>
            <a:r>
              <a:rPr lang="en-US" altLang="en-US" dirty="0"/>
              <a:t> integers into two disjoint subsets with the same sum?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Decision versions of TSP, knapsack problem, graph coloring, and many other combinatorial optimization problems.  (Few exceptions include: MST, shortest paths)</a:t>
            </a:r>
            <a:endParaRPr lang="en-US" altLang="en-US" i="1" dirty="0"/>
          </a:p>
          <a:p>
            <a:pPr>
              <a:lnSpc>
                <a:spcPct val="90000"/>
              </a:lnSpc>
              <a:defRPr/>
            </a:pPr>
            <a:endParaRPr lang="en-US" altLang="en-US" i="1" dirty="0"/>
          </a:p>
          <a:p>
            <a:pPr>
              <a:lnSpc>
                <a:spcPct val="90000"/>
              </a:lnSpc>
              <a:defRPr/>
            </a:pPr>
            <a:r>
              <a:rPr lang="en-US" altLang="en-US" dirty="0"/>
              <a:t>All the problems in </a:t>
            </a:r>
            <a:r>
              <a:rPr lang="en-US" altLang="en-US" i="1" dirty="0"/>
              <a:t>P</a:t>
            </a:r>
            <a:r>
              <a:rPr lang="en-US" altLang="en-US" dirty="0"/>
              <a:t> can also be solved in this manner (but no guessing is necessary), so we have: </a:t>
            </a:r>
          </a:p>
          <a:p>
            <a:pPr lvl="2">
              <a:lnSpc>
                <a:spcPct val="90000"/>
              </a:lnSpc>
              <a:buFontTx/>
              <a:buNone/>
              <a:defRPr/>
            </a:pPr>
            <a:r>
              <a:rPr lang="en-US" altLang="en-US" i="1" dirty="0"/>
              <a:t>                     P</a:t>
            </a:r>
            <a:r>
              <a:rPr lang="en-US" altLang="en-US" dirty="0"/>
              <a:t> </a:t>
            </a: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</a:t>
            </a:r>
            <a:r>
              <a:rPr lang="en-US" altLang="en-US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i="1" dirty="0"/>
              <a:t>NP</a:t>
            </a:r>
            <a:br>
              <a:rPr lang="en-US" altLang="en-US" i="1" dirty="0"/>
            </a:br>
            <a:endParaRPr lang="en-US" altLang="en-US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Big question:  </a:t>
            </a:r>
            <a:r>
              <a:rPr lang="en-US" altLang="en-US" sz="2800" i="1" dirty="0"/>
              <a:t>P</a:t>
            </a:r>
            <a:r>
              <a:rPr lang="en-US" altLang="en-US" sz="2800" dirty="0"/>
              <a:t> = </a:t>
            </a:r>
            <a:r>
              <a:rPr lang="en-US" altLang="en-US" sz="2800" i="1" dirty="0"/>
              <a:t>NP </a:t>
            </a:r>
            <a:r>
              <a:rPr lang="en-US" altLang="en-US" sz="2800" dirty="0"/>
              <a:t>?</a:t>
            </a:r>
            <a:endParaRPr lang="en-US" altLang="en-US" dirty="0"/>
          </a:p>
          <a:p>
            <a:pPr>
              <a:lnSpc>
                <a:spcPct val="90000"/>
              </a:lnSpc>
              <a:defRPr/>
            </a:pPr>
            <a:endParaRPr lang="en-US" altLang="en-US" i="1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43" t="19792" r="51391" b="18750"/>
          <a:stretch>
            <a:fillRect/>
          </a:stretch>
        </p:blipFill>
        <p:spPr bwMode="auto">
          <a:xfrm>
            <a:off x="228600" y="228600"/>
            <a:ext cx="8534400" cy="637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Lower Bounds (cont…)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 smtClean="0"/>
              <a:t>The efficiency of an algorithm can be looked into two different ways</a:t>
            </a:r>
          </a:p>
          <a:p>
            <a:pPr marL="514350" indent="-514350">
              <a:buAutoNum type="arabicPeriod"/>
            </a:pPr>
            <a:r>
              <a:rPr lang="en-US" dirty="0" smtClean="0"/>
              <a:t>By establishing the asymptotic efficiency class i.e., obtaining and comparing upper bound with other class of algorithms. Ex: Bubble sort - O(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b="1" dirty="0" smtClean="0"/>
              <a:t> )</a:t>
            </a:r>
            <a:r>
              <a:rPr lang="en-US" dirty="0" smtClean="0"/>
              <a:t>  and Tower of Hanoi- O(</a:t>
            </a:r>
            <a:r>
              <a:rPr lang="en-US" b="1" dirty="0" smtClean="0"/>
              <a:t>2</a:t>
            </a:r>
            <a:r>
              <a:rPr lang="en-US" b="1" baseline="30000" dirty="0" smtClean="0"/>
              <a:t>n</a:t>
            </a:r>
            <a:r>
              <a:rPr lang="en-US" dirty="0" smtClean="0"/>
              <a:t>) but, comparison has to be avoided because these two problems solve different problems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By </a:t>
            </a:r>
            <a:r>
              <a:rPr lang="en-US" dirty="0" smtClean="0"/>
              <a:t>establishing the efficiency class of solving the same problem with different methods. Ex: Bubble sort- O(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), quick sort -  n log n, so quick sort is efficient.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618" t="18520" r="51893" b="17503"/>
          <a:stretch>
            <a:fillRect/>
          </a:stretch>
        </p:blipFill>
        <p:spPr bwMode="auto">
          <a:xfrm>
            <a:off x="1" y="228600"/>
            <a:ext cx="91439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P=NP?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defRPr/>
            </a:pPr>
            <a:r>
              <a:rPr lang="en-US" altLang="en-US" i="1" dirty="0"/>
              <a:t>P  </a:t>
            </a:r>
            <a:r>
              <a:rPr lang="en-US" altLang="en-US" dirty="0"/>
              <a:t>= </a:t>
            </a:r>
            <a:r>
              <a:rPr lang="en-US" altLang="en-US" i="1" dirty="0"/>
              <a:t>NP </a:t>
            </a:r>
            <a:r>
              <a:rPr lang="en-US" altLang="en-US" dirty="0"/>
              <a:t>would imply that every problem in </a:t>
            </a:r>
            <a:r>
              <a:rPr lang="en-US" altLang="en-US" i="1" dirty="0"/>
              <a:t>NP, </a:t>
            </a:r>
            <a:r>
              <a:rPr lang="en-US" altLang="en-US" dirty="0"/>
              <a:t>including all </a:t>
            </a:r>
            <a:r>
              <a:rPr lang="en-US" altLang="en-US" i="1" dirty="0"/>
              <a:t>NP-</a:t>
            </a:r>
            <a:r>
              <a:rPr lang="en-US" altLang="en-US" dirty="0"/>
              <a:t>complete problems,</a:t>
            </a:r>
            <a:r>
              <a:rPr lang="en-US" altLang="en-US" i="1" dirty="0"/>
              <a:t> </a:t>
            </a:r>
            <a:r>
              <a:rPr lang="en-US" altLang="en-US" dirty="0"/>
              <a:t>could be solved in polynomial time</a:t>
            </a:r>
          </a:p>
          <a:p>
            <a:pPr marL="457200" indent="-457200">
              <a:defRPr/>
            </a:pPr>
            <a:r>
              <a:rPr lang="en-US" altLang="en-US" dirty="0"/>
              <a:t>If a polynomial-time algorithm for just one </a:t>
            </a:r>
            <a:r>
              <a:rPr lang="en-US" altLang="en-US" i="1" dirty="0"/>
              <a:t>NP-</a:t>
            </a:r>
            <a:r>
              <a:rPr lang="en-US" altLang="en-US" dirty="0"/>
              <a:t>complete problem is discovered, then every problem in </a:t>
            </a:r>
            <a:r>
              <a:rPr lang="en-US" altLang="en-US" i="1" dirty="0"/>
              <a:t>NP </a:t>
            </a:r>
            <a:r>
              <a:rPr lang="en-US" altLang="en-US" dirty="0"/>
              <a:t>can be solved in polynomial time, i.e., </a:t>
            </a:r>
            <a:r>
              <a:rPr lang="en-US" altLang="en-US" i="1" dirty="0"/>
              <a:t>P  </a:t>
            </a:r>
            <a:r>
              <a:rPr lang="en-US" altLang="en-US" dirty="0"/>
              <a:t>= </a:t>
            </a:r>
            <a:r>
              <a:rPr lang="en-US" altLang="en-US" i="1" dirty="0"/>
              <a:t>NP</a:t>
            </a:r>
            <a:br>
              <a:rPr lang="en-US" altLang="en-US" i="1" dirty="0"/>
            </a:br>
            <a:endParaRPr lang="en-US" altLang="en-US" i="1" dirty="0"/>
          </a:p>
          <a:p>
            <a:pPr marL="457200" indent="-457200">
              <a:buFont typeface="Monotype Sorts" pitchFamily="2" charset="2"/>
              <a:buNone/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dirty="0"/>
          </a:p>
          <a:p>
            <a:pPr marL="457200" indent="-457200">
              <a:lnSpc>
                <a:spcPct val="90000"/>
              </a:lnSpc>
              <a:defRPr/>
            </a:pPr>
            <a:r>
              <a:rPr lang="en-US" altLang="en-US" dirty="0" smtClean="0"/>
              <a:t>Most </a:t>
            </a:r>
            <a:r>
              <a:rPr lang="en-US" altLang="en-US" dirty="0"/>
              <a:t>but not all researchers believe that </a:t>
            </a:r>
            <a:r>
              <a:rPr lang="en-US" altLang="en-US" i="1" dirty="0"/>
              <a:t>P </a:t>
            </a:r>
            <a:r>
              <a:rPr lang="en-US" altLang="en-US" dirty="0">
                <a:sym typeface="Symbol" panose="05050102010706020507" pitchFamily="18" charset="2"/>
              </a:rPr>
              <a:t></a:t>
            </a:r>
            <a:r>
              <a:rPr lang="en-US" altLang="en-US" dirty="0"/>
              <a:t> </a:t>
            </a:r>
            <a:r>
              <a:rPr lang="en-US" altLang="en-US" i="1" dirty="0"/>
              <a:t>NP </a:t>
            </a:r>
            <a:r>
              <a:rPr lang="en-US" altLang="en-US" dirty="0"/>
              <a:t>, i.e. </a:t>
            </a:r>
            <a:r>
              <a:rPr lang="en-US" altLang="en-US" i="1" dirty="0"/>
              <a:t>P </a:t>
            </a:r>
            <a:r>
              <a:rPr lang="en-US" altLang="en-US" dirty="0"/>
              <a:t>is a proper subset of </a:t>
            </a:r>
            <a:r>
              <a:rPr lang="en-US" altLang="en-US" i="1" dirty="0"/>
              <a:t>NP</a:t>
            </a:r>
            <a:endParaRPr lang="en-US" alt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 descr="Fig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819400"/>
            <a:ext cx="426720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618" t="20203" r="51893" b="17503"/>
          <a:stretch>
            <a:fillRect/>
          </a:stretch>
        </p:blipFill>
        <p:spPr bwMode="auto">
          <a:xfrm>
            <a:off x="0" y="0"/>
            <a:ext cx="9144000" cy="6710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21875" r="52562" b="43750"/>
          <a:stretch>
            <a:fillRect/>
          </a:stretch>
        </p:blipFill>
        <p:spPr bwMode="auto">
          <a:xfrm>
            <a:off x="228601" y="609600"/>
            <a:ext cx="8763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786" t="20203" r="51725" b="17503"/>
          <a:stretch>
            <a:fillRect/>
          </a:stretch>
        </p:blipFill>
        <p:spPr bwMode="auto">
          <a:xfrm>
            <a:off x="228600" y="762000"/>
            <a:ext cx="8686800" cy="607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NP-Hard and NP-Complete problems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1" t="20203" r="51350" b="17503"/>
          <a:stretch>
            <a:fillRect/>
          </a:stretch>
        </p:blipFill>
        <p:spPr bwMode="auto">
          <a:xfrm>
            <a:off x="152400" y="609600"/>
            <a:ext cx="8686800" cy="600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NP-Hard and NP-Complete (Cont..)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NP-Complete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Monotype Sorts" pitchFamily="2" charset="2"/>
              <a:buNone/>
              <a:defRPr/>
            </a:pPr>
            <a:r>
              <a:rPr lang="en-US" altLang="en-US" dirty="0"/>
              <a:t>A decision problem </a:t>
            </a:r>
            <a:r>
              <a:rPr lang="en-US" altLang="en-US" i="1" dirty="0"/>
              <a:t>D</a:t>
            </a:r>
            <a:r>
              <a:rPr lang="en-US" altLang="en-US" dirty="0"/>
              <a:t> is </a:t>
            </a:r>
            <a:r>
              <a:rPr lang="en-US" altLang="en-US" i="1" u="sng" dirty="0"/>
              <a:t>NP</a:t>
            </a:r>
            <a:r>
              <a:rPr lang="en-US" altLang="en-US" u="sng" dirty="0"/>
              <a:t>-complete</a:t>
            </a:r>
            <a:r>
              <a:rPr lang="en-US" altLang="en-US" dirty="0"/>
              <a:t> if it’s as hard as any </a:t>
            </a:r>
          </a:p>
          <a:p>
            <a:pPr marL="457200" indent="-457200">
              <a:buFont typeface="Monotype Sorts" pitchFamily="2" charset="2"/>
              <a:buNone/>
              <a:defRPr/>
            </a:pPr>
            <a:r>
              <a:rPr lang="en-US" altLang="en-US" dirty="0"/>
              <a:t>problem in </a:t>
            </a:r>
            <a:r>
              <a:rPr lang="en-US" altLang="en-US" i="1" dirty="0"/>
              <a:t>NP</a:t>
            </a:r>
            <a:r>
              <a:rPr lang="en-US" altLang="en-US" dirty="0"/>
              <a:t>, i.e.,</a:t>
            </a:r>
          </a:p>
          <a:p>
            <a:pPr marL="457200" indent="-457200">
              <a:defRPr/>
            </a:pPr>
            <a:r>
              <a:rPr lang="en-US" altLang="en-US" i="1" dirty="0"/>
              <a:t>D </a:t>
            </a:r>
            <a:r>
              <a:rPr lang="en-US" altLang="en-US" dirty="0"/>
              <a:t>is in </a:t>
            </a:r>
            <a:r>
              <a:rPr lang="en-US" altLang="en-US" i="1" dirty="0"/>
              <a:t>NP</a:t>
            </a:r>
          </a:p>
          <a:p>
            <a:pPr marL="457200" indent="-457200">
              <a:defRPr/>
            </a:pPr>
            <a:r>
              <a:rPr lang="en-US" altLang="en-US" dirty="0"/>
              <a:t>every problem in </a:t>
            </a:r>
            <a:r>
              <a:rPr lang="en-US" altLang="en-US" i="1" dirty="0"/>
              <a:t>NP</a:t>
            </a:r>
            <a:r>
              <a:rPr lang="en-US" altLang="en-US" dirty="0"/>
              <a:t> is polynomial-time reducible to </a:t>
            </a:r>
            <a:r>
              <a:rPr lang="en-US" altLang="en-US" i="1" dirty="0"/>
              <a:t>D</a:t>
            </a:r>
          </a:p>
          <a:p>
            <a:pPr marL="457200" indent="-457200">
              <a:buFont typeface="Monotype Sorts" pitchFamily="2" charset="2"/>
              <a:buNone/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i="1" dirty="0"/>
          </a:p>
          <a:p>
            <a:pPr marL="457200" indent="-457200">
              <a:defRPr/>
            </a:pPr>
            <a:endParaRPr lang="en-US" altLang="en-US" dirty="0"/>
          </a:p>
          <a:p>
            <a:pPr marL="457200" indent="-457200"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defRPr/>
            </a:pPr>
            <a:r>
              <a:rPr lang="en-US" altLang="en-US" dirty="0"/>
              <a:t>Cook’s theorem (1971): CNF-sat is </a:t>
            </a:r>
            <a:r>
              <a:rPr lang="en-US" altLang="en-US" i="1" dirty="0"/>
              <a:t>NP</a:t>
            </a:r>
            <a:r>
              <a:rPr lang="en-US" altLang="en-US" dirty="0"/>
              <a:t>-complete</a:t>
            </a:r>
            <a:endParaRPr lang="en-US" altLang="en-US" u="sng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 descr="Fig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667000"/>
            <a:ext cx="4537075" cy="29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NP-Complete Problems(cont..)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r>
              <a:rPr lang="en-US" altLang="en-US" dirty="0"/>
              <a:t>Other </a:t>
            </a:r>
            <a:r>
              <a:rPr lang="en-US" altLang="en-US" i="1" dirty="0"/>
              <a:t>NP</a:t>
            </a:r>
            <a:r>
              <a:rPr lang="en-US" altLang="en-US" dirty="0"/>
              <a:t>-complete problems obtained through polynomial-</a:t>
            </a:r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r>
              <a:rPr lang="en-US" altLang="en-US" dirty="0"/>
              <a:t>time reductions from a known </a:t>
            </a:r>
            <a:r>
              <a:rPr lang="en-US" altLang="en-US" i="1" dirty="0"/>
              <a:t>NP</a:t>
            </a:r>
            <a:r>
              <a:rPr lang="en-US" altLang="en-US" dirty="0"/>
              <a:t>-complete problem</a:t>
            </a:r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endParaRPr lang="en-US" altLang="en-US" dirty="0" smtClean="0"/>
          </a:p>
          <a:p>
            <a:pPr marL="457200" indent="-457200">
              <a:buFont typeface="Monotype Sorts" pitchFamily="2" charset="2"/>
              <a:buNone/>
              <a:tabLst>
                <a:tab pos="0" algn="l"/>
              </a:tabLst>
              <a:defRPr/>
            </a:pPr>
            <a:r>
              <a:rPr lang="en-US" altLang="en-US" dirty="0" smtClean="0"/>
              <a:t>Examples</a:t>
            </a:r>
            <a:r>
              <a:rPr lang="en-US" altLang="en-US" dirty="0"/>
              <a:t>: TSP, knapsack, partition, graph-coloring and</a:t>
            </a:r>
            <a:br>
              <a:rPr lang="en-US" altLang="en-US" dirty="0"/>
            </a:br>
            <a:r>
              <a:rPr lang="en-US" altLang="en-US" dirty="0"/>
              <a:t>              hundreds of other problems of combinatorial </a:t>
            </a:r>
            <a:r>
              <a:rPr lang="en-US" altLang="en-US" dirty="0" smtClean="0"/>
              <a:t>nature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4" descr="Fig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905000"/>
            <a:ext cx="4232275" cy="30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1" t="18520" r="50947" b="19186"/>
          <a:stretch>
            <a:fillRect/>
          </a:stretch>
        </p:blipFill>
        <p:spPr bwMode="auto">
          <a:xfrm>
            <a:off x="381000" y="457200"/>
            <a:ext cx="8153400" cy="615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NP-Hard and NP-Complete (Cont..)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671" t="20203" r="50947" b="15819"/>
          <a:stretch>
            <a:fillRect/>
          </a:stretch>
        </p:blipFill>
        <p:spPr bwMode="auto">
          <a:xfrm>
            <a:off x="533400" y="762000"/>
            <a:ext cx="81534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14400" y="3048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NP-Hard and NP-Complete (Cont..)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Lower Bounds (cont…)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66825"/>
            <a:ext cx="8229600" cy="482917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dirty="0" smtClean="0"/>
              <a:t>Lower bound can be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 smtClean="0"/>
              <a:t>an exact count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 smtClean="0"/>
              <a:t>an efficiency class (</a:t>
            </a:r>
            <a:r>
              <a:rPr lang="en-US" altLang="en-US" sz="2400" dirty="0" smtClean="0">
                <a:sym typeface="Symbol" panose="05050102010706020507" pitchFamily="18" charset="2"/>
              </a:rPr>
              <a:t>)</a:t>
            </a:r>
            <a:br>
              <a:rPr lang="en-US" altLang="en-US" sz="2400" dirty="0" smtClean="0">
                <a:sym typeface="Symbol" panose="05050102010706020507" pitchFamily="18" charset="2"/>
              </a:rPr>
            </a:br>
            <a:endParaRPr lang="en-US" altLang="en-US" sz="2400" dirty="0" smtClean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i="1" u="sng" dirty="0" smtClean="0"/>
              <a:t>Tight</a:t>
            </a:r>
            <a:r>
              <a:rPr lang="en-US" altLang="en-US" dirty="0" smtClean="0"/>
              <a:t> lower bound: there exists an algorithm with the same efficiency as the lower bound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dirty="0" smtClean="0"/>
              <a:t>    Problem			     Lower bound	Tightness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 smtClean="0"/>
              <a:t>     sorting	     		        </a:t>
            </a:r>
            <a:r>
              <a:rPr lang="en-US" altLang="en-US" sz="2000" dirty="0" smtClean="0"/>
              <a:t>	</a:t>
            </a:r>
            <a:r>
              <a:rPr lang="en-US" altLang="en-US" sz="2000" dirty="0" smtClean="0">
                <a:sym typeface="Symbol" panose="05050102010706020507" pitchFamily="18" charset="2"/>
              </a:rPr>
              <a:t></a:t>
            </a:r>
            <a:r>
              <a:rPr lang="en-US" altLang="en-US" sz="2000" dirty="0" smtClean="0">
                <a:sym typeface="Symbol" panose="05050102010706020507" pitchFamily="18" charset="2"/>
              </a:rPr>
              <a:t>(</a:t>
            </a:r>
            <a:r>
              <a:rPr lang="en-US" altLang="en-US" sz="2000" i="1" dirty="0" err="1" smtClean="0">
                <a:sym typeface="Symbol" panose="05050102010706020507" pitchFamily="18" charset="2"/>
              </a:rPr>
              <a:t>n</a:t>
            </a:r>
            <a:r>
              <a:rPr lang="en-US" altLang="en-US" sz="2000" dirty="0" err="1" smtClean="0">
                <a:sym typeface="Symbol" panose="05050102010706020507" pitchFamily="18" charset="2"/>
              </a:rPr>
              <a:t>log</a:t>
            </a:r>
            <a:r>
              <a:rPr lang="en-US" altLang="en-US" sz="2000" i="1" dirty="0" smtClean="0">
                <a:sym typeface="Symbol" panose="05050102010706020507" pitchFamily="18" charset="2"/>
              </a:rPr>
              <a:t> n</a:t>
            </a:r>
            <a:r>
              <a:rPr lang="en-US" altLang="en-US" sz="2000" dirty="0" smtClean="0">
                <a:sym typeface="Symbol" panose="05050102010706020507" pitchFamily="18" charset="2"/>
              </a:rPr>
              <a:t>)                          yes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 smtClean="0">
                <a:sym typeface="Symbol" panose="05050102010706020507" pitchFamily="18" charset="2"/>
              </a:rPr>
              <a:t>     searching in a sorted array	        </a:t>
            </a:r>
            <a:r>
              <a:rPr lang="en-US" altLang="en-US" sz="2000" dirty="0" smtClean="0">
                <a:sym typeface="Symbol" panose="05050102010706020507" pitchFamily="18" charset="2"/>
              </a:rPr>
              <a:t>	(</a:t>
            </a:r>
            <a:r>
              <a:rPr lang="en-US" altLang="en-US" sz="2000" dirty="0" smtClean="0">
                <a:sym typeface="Symbol" panose="05050102010706020507" pitchFamily="18" charset="2"/>
              </a:rPr>
              <a:t>log</a:t>
            </a:r>
            <a:r>
              <a:rPr lang="en-US" altLang="en-US" sz="2000" i="1" dirty="0" smtClean="0">
                <a:sym typeface="Symbol" panose="05050102010706020507" pitchFamily="18" charset="2"/>
              </a:rPr>
              <a:t> n</a:t>
            </a:r>
            <a:r>
              <a:rPr lang="en-US" altLang="en-US" sz="2000" dirty="0" smtClean="0">
                <a:sym typeface="Symbol" panose="05050102010706020507" pitchFamily="18" charset="2"/>
              </a:rPr>
              <a:t>)                             yes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 smtClean="0">
                <a:sym typeface="Symbol" panose="05050102010706020507" pitchFamily="18" charset="2"/>
              </a:rPr>
              <a:t>     element uniqueness                              </a:t>
            </a:r>
            <a:r>
              <a:rPr lang="en-US" altLang="en-US" sz="2000" dirty="0" smtClean="0">
                <a:sym typeface="Symbol" panose="05050102010706020507" pitchFamily="18" charset="2"/>
              </a:rPr>
              <a:t>	</a:t>
            </a:r>
            <a:r>
              <a:rPr lang="en-US" altLang="en-US" sz="2000" dirty="0" smtClean="0">
                <a:sym typeface="Symbol" panose="05050102010706020507" pitchFamily="18" charset="2"/>
              </a:rPr>
              <a:t>(</a:t>
            </a:r>
            <a:r>
              <a:rPr lang="en-US" altLang="en-US" sz="2000" i="1" dirty="0" err="1" smtClean="0">
                <a:sym typeface="Symbol" panose="05050102010706020507" pitchFamily="18" charset="2"/>
              </a:rPr>
              <a:t>n</a:t>
            </a:r>
            <a:r>
              <a:rPr lang="en-US" altLang="en-US" sz="2000" dirty="0" err="1" smtClean="0">
                <a:sym typeface="Symbol" panose="05050102010706020507" pitchFamily="18" charset="2"/>
              </a:rPr>
              <a:t>log</a:t>
            </a:r>
            <a:r>
              <a:rPr lang="en-US" altLang="en-US" sz="2000" i="1" dirty="0" smtClean="0">
                <a:sym typeface="Symbol" panose="05050102010706020507" pitchFamily="18" charset="2"/>
              </a:rPr>
              <a:t> n</a:t>
            </a:r>
            <a:r>
              <a:rPr lang="en-US" altLang="en-US" sz="2000" dirty="0" smtClean="0">
                <a:sym typeface="Symbol" panose="05050102010706020507" pitchFamily="18" charset="2"/>
              </a:rPr>
              <a:t>)                          yes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 smtClean="0">
                <a:sym typeface="Symbol" panose="05050102010706020507" pitchFamily="18" charset="2"/>
              </a:rPr>
              <a:t>     </a:t>
            </a:r>
            <a:r>
              <a:rPr lang="en-US" altLang="en-US" sz="2000" i="1" dirty="0" smtClean="0">
                <a:sym typeface="Symbol" panose="05050102010706020507" pitchFamily="18" charset="2"/>
              </a:rPr>
              <a:t>n</a:t>
            </a:r>
            <a:r>
              <a:rPr lang="en-US" altLang="en-US" sz="2000" dirty="0" smtClean="0">
                <a:sym typeface="Symbol" panose="05050102010706020507" pitchFamily="18" charset="2"/>
              </a:rPr>
              <a:t>-digit integer multiplication             </a:t>
            </a:r>
            <a:r>
              <a:rPr lang="en-US" altLang="en-US" sz="2000" dirty="0" smtClean="0">
                <a:sym typeface="Symbol" panose="05050102010706020507" pitchFamily="18" charset="2"/>
              </a:rPr>
              <a:t>	 </a:t>
            </a:r>
            <a:r>
              <a:rPr lang="en-US" altLang="en-US" sz="2000" dirty="0" smtClean="0">
                <a:sym typeface="Symbol" panose="05050102010706020507" pitchFamily="18" charset="2"/>
              </a:rPr>
              <a:t>(</a:t>
            </a:r>
            <a:r>
              <a:rPr lang="en-US" altLang="en-US" sz="2000" i="1" dirty="0" smtClean="0">
                <a:sym typeface="Symbol" panose="05050102010706020507" pitchFamily="18" charset="2"/>
              </a:rPr>
              <a:t>n</a:t>
            </a:r>
            <a:r>
              <a:rPr lang="en-US" altLang="en-US" sz="2000" dirty="0" smtClean="0">
                <a:sym typeface="Symbol" panose="05050102010706020507" pitchFamily="18" charset="2"/>
              </a:rPr>
              <a:t>)                            unknown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 smtClean="0">
                <a:sym typeface="Symbol" panose="05050102010706020507" pitchFamily="18" charset="2"/>
              </a:rPr>
              <a:t>     multiplication of </a:t>
            </a:r>
            <a:r>
              <a:rPr lang="en-US" altLang="en-US" sz="2000" i="1" dirty="0" smtClean="0">
                <a:sym typeface="Symbol" panose="05050102010706020507" pitchFamily="18" charset="2"/>
              </a:rPr>
              <a:t>n</a:t>
            </a:r>
            <a:r>
              <a:rPr lang="en-US" altLang="en-US" sz="2000" dirty="0" smtClean="0">
                <a:sym typeface="Symbol" panose="05050102010706020507" pitchFamily="18" charset="2"/>
              </a:rPr>
              <a:t>-by-</a:t>
            </a:r>
            <a:r>
              <a:rPr lang="en-US" altLang="en-US" sz="2000" i="1" dirty="0" smtClean="0">
                <a:sym typeface="Symbol" panose="05050102010706020507" pitchFamily="18" charset="2"/>
              </a:rPr>
              <a:t>n </a:t>
            </a:r>
            <a:r>
              <a:rPr lang="en-US" altLang="en-US" sz="2000" dirty="0" smtClean="0">
                <a:sym typeface="Symbol" panose="05050102010706020507" pitchFamily="18" charset="2"/>
              </a:rPr>
              <a:t>matrices       </a:t>
            </a:r>
            <a:r>
              <a:rPr lang="en-US" altLang="en-US" sz="2000" dirty="0" smtClean="0">
                <a:sym typeface="Symbol" panose="05050102010706020507" pitchFamily="18" charset="2"/>
              </a:rPr>
              <a:t>	</a:t>
            </a:r>
            <a:r>
              <a:rPr lang="en-US" altLang="en-US" sz="2000" dirty="0" smtClean="0">
                <a:sym typeface="Symbol" panose="05050102010706020507" pitchFamily="18" charset="2"/>
              </a:rPr>
              <a:t>(</a:t>
            </a:r>
            <a:r>
              <a:rPr lang="en-US" altLang="en-US" sz="2000" i="1" dirty="0" smtClean="0">
                <a:sym typeface="Symbol" panose="05050102010706020507" pitchFamily="18" charset="2"/>
              </a:rPr>
              <a:t>n</a:t>
            </a:r>
            <a:r>
              <a:rPr lang="en-US" altLang="en-US" sz="2000" baseline="30000" dirty="0" smtClean="0">
                <a:sym typeface="Symbol" panose="05050102010706020507" pitchFamily="18" charset="2"/>
              </a:rPr>
              <a:t>2</a:t>
            </a:r>
            <a:r>
              <a:rPr lang="en-US" altLang="en-US" sz="2000" dirty="0" smtClean="0">
                <a:sym typeface="Symbol" panose="05050102010706020507" pitchFamily="18" charset="2"/>
              </a:rPr>
              <a:t>)                           unknown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The complete classification of algorithms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4100" t="25000" r="51977" b="29167"/>
          <a:stretch>
            <a:fillRect/>
          </a:stretch>
        </p:blipFill>
        <p:spPr bwMode="auto">
          <a:xfrm>
            <a:off x="533400" y="1524000"/>
            <a:ext cx="8153400" cy="478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Methods for Establishing Lower Bounds</a:t>
            </a:r>
          </a:p>
        </p:txBody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8534400" cy="4648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trivial lower bounds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information-theoretic arguments (decision trees)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adversary arguments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dirty="0" smtClean="0"/>
              <a:t>problem reduction</a:t>
            </a:r>
          </a:p>
          <a:p>
            <a:pPr>
              <a:lnSpc>
                <a:spcPct val="80000"/>
              </a:lnSpc>
              <a:defRPr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0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 smtClean="0">
                <a:solidFill>
                  <a:srgbClr val="C00000"/>
                </a:solidFill>
              </a:rPr>
              <a:t>Trivial Lower Bounds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90600"/>
            <a:ext cx="8534400" cy="5257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  <a:buFont typeface="Monotype Sorts" pitchFamily="2" charset="2"/>
              <a:buNone/>
              <a:defRPr/>
            </a:pPr>
            <a:r>
              <a:rPr lang="en-US" altLang="en-US" i="1" u="sng" dirty="0" smtClean="0"/>
              <a:t>Trivial lower bounds</a:t>
            </a:r>
            <a:r>
              <a:rPr lang="en-US" altLang="en-US" dirty="0" smtClean="0"/>
              <a:t>: based on counting the number of items </a:t>
            </a:r>
            <a:r>
              <a:rPr lang="en-US" altLang="en-US" b="1" dirty="0" smtClean="0"/>
              <a:t>that must be processed in input</a:t>
            </a:r>
            <a:r>
              <a:rPr lang="en-US" altLang="en-US" dirty="0" smtClean="0"/>
              <a:t> and generated as output</a:t>
            </a:r>
            <a:br>
              <a:rPr lang="en-US" altLang="en-US" dirty="0" smtClean="0"/>
            </a:br>
            <a:endParaRPr lang="en-US" altLang="en-US" sz="1800" dirty="0" smtClean="0"/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altLang="en-US" dirty="0" smtClean="0"/>
              <a:t>Examples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800" dirty="0" smtClean="0"/>
              <a:t>finding max element</a:t>
            </a:r>
            <a:br>
              <a:rPr lang="en-US" altLang="en-US" sz="2800" dirty="0" smtClean="0"/>
            </a:br>
            <a:endParaRPr lang="en-US" altLang="en-US" sz="28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800" dirty="0" smtClean="0"/>
              <a:t>polynomial evaluation</a:t>
            </a:r>
            <a:br>
              <a:rPr lang="en-US" altLang="en-US" sz="2800" dirty="0" smtClean="0"/>
            </a:br>
            <a:endParaRPr lang="en-US" altLang="en-US" sz="28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800" dirty="0" smtClean="0"/>
              <a:t>sorting</a:t>
            </a:r>
            <a:br>
              <a:rPr lang="en-US" altLang="en-US" sz="2800" dirty="0" smtClean="0"/>
            </a:br>
            <a:endParaRPr lang="en-US" altLang="en-US" sz="28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800" dirty="0" smtClean="0"/>
              <a:t>element uniqueness</a:t>
            </a:r>
            <a:br>
              <a:rPr lang="en-US" altLang="en-US" sz="2800" dirty="0" smtClean="0"/>
            </a:br>
            <a:endParaRPr lang="en-US" altLang="en-US" sz="28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800" dirty="0" smtClean="0"/>
              <a:t>Hamiltonian circuit existence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Trivial Lower Bounds: Examples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22228" t="28622" r="20656" b="12452"/>
          <a:stretch>
            <a:fillRect/>
          </a:stretch>
        </p:blipFill>
        <p:spPr bwMode="auto">
          <a:xfrm>
            <a:off x="0" y="990600"/>
            <a:ext cx="8686800" cy="5351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Trivial Lower Bounds (Cont..)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9710" t="21887" r="20656" b="56226"/>
          <a:stretch>
            <a:fillRect/>
          </a:stretch>
        </p:blipFill>
        <p:spPr bwMode="auto">
          <a:xfrm>
            <a:off x="304800" y="3581400"/>
            <a:ext cx="849337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17526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altLang="en-US" sz="2400" dirty="0" smtClean="0"/>
              <a:t>Conclusions 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400" dirty="0" smtClean="0"/>
              <a:t>ay </a:t>
            </a:r>
            <a:r>
              <a:rPr lang="en-US" altLang="en-US" sz="2400" dirty="0" smtClean="0"/>
              <a:t>and may not be useful</a:t>
            </a:r>
            <a:br>
              <a:rPr lang="en-US" altLang="en-US" sz="2400" dirty="0" smtClean="0"/>
            </a:br>
            <a:endParaRPr lang="en-US" altLang="en-US" sz="240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400" dirty="0" smtClean="0"/>
              <a:t>be careful in deciding how many elements </a:t>
            </a:r>
            <a:r>
              <a:rPr lang="en-US" altLang="en-US" sz="2400" u="sng" dirty="0" smtClean="0"/>
              <a:t>must</a:t>
            </a:r>
            <a:r>
              <a:rPr lang="en-US" altLang="en-US" sz="2400" dirty="0" smtClean="0"/>
              <a:t> be processed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C00000"/>
                </a:solidFill>
              </a:rPr>
              <a:t>Information-Theoretic Arguments </a:t>
            </a:r>
            <a:r>
              <a:rPr lang="en-US" altLang="en-US" dirty="0" smtClean="0">
                <a:solidFill>
                  <a:srgbClr val="C00000"/>
                </a:solidFill>
              </a:rPr>
              <a:t>(Decision </a:t>
            </a:r>
            <a:r>
              <a:rPr lang="en-US" altLang="en-US" dirty="0" smtClean="0">
                <a:solidFill>
                  <a:srgbClr val="C00000"/>
                </a:solidFill>
              </a:rPr>
              <a:t>T</a:t>
            </a:r>
            <a:r>
              <a:rPr lang="en-US" altLang="en-US" dirty="0" smtClean="0">
                <a:solidFill>
                  <a:srgbClr val="C00000"/>
                </a:solidFill>
              </a:rPr>
              <a:t>rees</a:t>
            </a:r>
            <a:r>
              <a:rPr lang="en-US" altLang="en-US" dirty="0" smtClean="0">
                <a:solidFill>
                  <a:srgbClr val="C00000"/>
                </a:solidFill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endParaRPr lang="en-US" altLang="en-US" i="1" u="sng" dirty="0" smtClean="0"/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altLang="en-US" i="1" u="sng" dirty="0" smtClean="0"/>
              <a:t>Decision </a:t>
            </a:r>
            <a:r>
              <a:rPr lang="en-US" altLang="en-US" i="1" u="sng" dirty="0"/>
              <a:t>tree</a:t>
            </a:r>
            <a:r>
              <a:rPr lang="en-US" altLang="en-US" dirty="0"/>
              <a:t> — </a:t>
            </a:r>
            <a:endParaRPr lang="en-US" altLang="en-US" dirty="0" smtClean="0"/>
          </a:p>
          <a:p>
            <a:pPr indent="1588">
              <a:lnSpc>
                <a:spcPct val="80000"/>
              </a:lnSpc>
              <a:buFont typeface="Monotype Sorts" pitchFamily="2" charset="2"/>
              <a:buNone/>
              <a:defRPr/>
            </a:pPr>
            <a:r>
              <a:rPr lang="en-US" altLang="en-US" dirty="0" smtClean="0"/>
              <a:t>a </a:t>
            </a:r>
            <a:r>
              <a:rPr lang="en-US" altLang="en-US" dirty="0"/>
              <a:t>convenient model of algorithms involving </a:t>
            </a:r>
            <a:r>
              <a:rPr lang="en-US" altLang="en-US" dirty="0" smtClean="0"/>
              <a:t>comparisons </a:t>
            </a:r>
            <a:r>
              <a:rPr lang="en-US" altLang="en-US" dirty="0"/>
              <a:t>in which</a:t>
            </a:r>
            <a:r>
              <a:rPr lang="en-US" altLang="en-US" dirty="0" smtClean="0"/>
              <a:t>:</a:t>
            </a:r>
          </a:p>
          <a:p>
            <a:pPr>
              <a:lnSpc>
                <a:spcPct val="80000"/>
              </a:lnSpc>
              <a:buFont typeface="Monotype Sorts" pitchFamily="2" charset="2"/>
              <a:buNone/>
              <a:defRPr/>
            </a:pPr>
            <a:endParaRPr lang="en-US" altLang="en-US" dirty="0"/>
          </a:p>
          <a:p>
            <a:pPr lvl="1">
              <a:lnSpc>
                <a:spcPct val="80000"/>
              </a:lnSpc>
              <a:defRPr/>
            </a:pPr>
            <a:r>
              <a:rPr lang="en-US" altLang="en-US" dirty="0">
                <a:solidFill>
                  <a:srgbClr val="00B050"/>
                </a:solidFill>
              </a:rPr>
              <a:t>internal nodes </a:t>
            </a:r>
            <a:r>
              <a:rPr lang="en-US" altLang="en-US" dirty="0"/>
              <a:t>represent comparisons</a:t>
            </a:r>
          </a:p>
          <a:p>
            <a:pPr lvl="1">
              <a:lnSpc>
                <a:spcPct val="80000"/>
              </a:lnSpc>
              <a:defRPr/>
            </a:pPr>
            <a:endParaRPr lang="en-US" altLang="en-US" dirty="0" smtClean="0"/>
          </a:p>
          <a:p>
            <a:pPr lvl="1">
              <a:lnSpc>
                <a:spcPct val="80000"/>
              </a:lnSpc>
              <a:defRPr/>
            </a:pPr>
            <a:r>
              <a:rPr lang="en-US" altLang="en-US" dirty="0" smtClean="0">
                <a:solidFill>
                  <a:srgbClr val="00B050"/>
                </a:solidFill>
              </a:rPr>
              <a:t>leaves</a:t>
            </a:r>
            <a:r>
              <a:rPr lang="en-US" altLang="en-US" dirty="0" smtClean="0"/>
              <a:t> </a:t>
            </a:r>
            <a:r>
              <a:rPr lang="en-US" altLang="en-US" dirty="0"/>
              <a:t>represent outcomes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4868</TotalTime>
  <Words>885</Words>
  <Application>Microsoft Office PowerPoint</Application>
  <PresentationFormat>On-screen Show (4:3)</PresentationFormat>
  <Paragraphs>192</Paragraphs>
  <Slides>40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Limitations of algorithmic power</vt:lpstr>
      <vt:lpstr>Limitations of algorithmic power</vt:lpstr>
      <vt:lpstr>Lower Bounds (cont…)</vt:lpstr>
      <vt:lpstr>Lower Bounds (cont…)</vt:lpstr>
      <vt:lpstr>Methods for Establishing Lower Bounds</vt:lpstr>
      <vt:lpstr>Trivial Lower Bounds</vt:lpstr>
      <vt:lpstr>Trivial Lower Bounds: Examples</vt:lpstr>
      <vt:lpstr>Trivial Lower Bounds (Cont..)</vt:lpstr>
      <vt:lpstr>Information-Theoretic Arguments (Decision Trees)</vt:lpstr>
      <vt:lpstr>Decision Trees ( Example 1)</vt:lpstr>
      <vt:lpstr>Decision Trees ( Example 2)</vt:lpstr>
      <vt:lpstr>Decision Trees ( Example 3)</vt:lpstr>
      <vt:lpstr>Decision Trees and Sorting Algorithms</vt:lpstr>
      <vt:lpstr>Adversary Arguments</vt:lpstr>
      <vt:lpstr>Lower Bounds by Problem Reduction</vt:lpstr>
      <vt:lpstr>Example for Problem Reduction</vt:lpstr>
      <vt:lpstr>Example for Problem Reduction</vt:lpstr>
      <vt:lpstr>Classifying Problem Complexity</vt:lpstr>
      <vt:lpstr>Slide 19</vt:lpstr>
      <vt:lpstr>Polynomial and Exponential running time</vt:lpstr>
      <vt:lpstr>Non –Deterministic problems</vt:lpstr>
      <vt:lpstr>How to write non deterministic algorithm?</vt:lpstr>
      <vt:lpstr>Slide 23</vt:lpstr>
      <vt:lpstr>Slide 24</vt:lpstr>
      <vt:lpstr>Solutions to algorithms</vt:lpstr>
      <vt:lpstr>Slide 26</vt:lpstr>
      <vt:lpstr>NP Problem: Su-Do-Ku</vt:lpstr>
      <vt:lpstr>What problems are in NP?  </vt:lpstr>
      <vt:lpstr>Slide 29</vt:lpstr>
      <vt:lpstr>Slide 30</vt:lpstr>
      <vt:lpstr>IS P=NP?</vt:lpstr>
      <vt:lpstr>Slide 32</vt:lpstr>
      <vt:lpstr>Slide 33</vt:lpstr>
      <vt:lpstr>Slide 34</vt:lpstr>
      <vt:lpstr>Slide 35</vt:lpstr>
      <vt:lpstr>NP-Complete Problems</vt:lpstr>
      <vt:lpstr>NP-Complete Problems(cont..)</vt:lpstr>
      <vt:lpstr>Slide 38</vt:lpstr>
      <vt:lpstr>Slide 39</vt:lpstr>
      <vt:lpstr>The complete classification of algorithms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savita</dc:creator>
  <cp:lastModifiedBy>savita</cp:lastModifiedBy>
  <cp:revision>127</cp:revision>
  <dcterms:created xsi:type="dcterms:W3CDTF">2018-04-10T09:32:40Z</dcterms:created>
  <dcterms:modified xsi:type="dcterms:W3CDTF">2019-12-09T09:22:22Z</dcterms:modified>
</cp:coreProperties>
</file>